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52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kvann_health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14400"/>
            <a:ext cx="1097280" cy="109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103120"/>
            <a:ext cx="103327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AF8F3"/>
                </a:solidFill>
                <a:latin typeface="Plus Jakarta Sans"/>
              </a:defRPr>
            </a:pPr>
            <a:r>
              <a:t>KVANN HEALTH</a:t>
            </a:r>
          </a:p>
          <a:p>
            <a:pPr>
              <a:spcBef>
                <a:spcPts val="400"/>
              </a:spcBef>
              <a:defRPr sz="2600" b="1">
                <a:solidFill>
                  <a:srgbClr val="10B981"/>
                </a:solidFill>
                <a:latin typeface="Plus Jakarta Sans"/>
              </a:defRPr>
            </a:pPr>
            <a:r>
              <a:t>Give Clinicians Their Time Back.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AF8F3"/>
                </a:solidFill>
                <a:latin typeface="Plus Jakarta Sans"/>
              </a:defRPr>
            </a:pPr>
            <a:r>
              <a:t>The Autonomous Ambulatory Operating System for US Primary Care.</a:t>
            </a:r>
            <a:br/>
            <a:r>
              <a:t>Converting fragmented outpatient schedules into high-yield, burnout-free clinical days.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0B981"/>
                </a:solidFill>
                <a:latin typeface="Plus Jakarta Sans"/>
              </a:defRPr>
            </a:pPr>
            <a:r>
              <a:t>Dr. Joseph Siemienczuk, MD (CEO &amp; CMO, Former CEO Providence Medical Group)  •  Jaime J. Saavedra (VP Commercial)  •  Alexey Soshnin (CTO)</a:t>
            </a:r>
          </a:p>
          <a:p>
            <a:pPr>
              <a:spcBef>
                <a:spcPts val="400"/>
              </a:spcBef>
              <a:defRPr sz="1100">
                <a:solidFill>
                  <a:srgbClr val="FAF8F3"/>
                </a:solidFill>
                <a:latin typeface="JetBrains Mono"/>
              </a:defRPr>
            </a:pPr>
            <a:r>
              <a:t>KVAN Health LLC (Oregon, USA)  •  Product: Kvann Flow™  •  Brandbook v1.0 Standard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C5240"/>
                </a:solidFill>
                <a:latin typeface="JetBrains Mono"/>
              </a:defRPr>
            </a:pPr>
            <a: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354047"/>
                </a:solidFill>
                <a:latin typeface="Plus Jakarta Sans"/>
              </a:defRPr>
            </a:pPr>
            <a:r>
              <a:t>The Ambulatory Capacity Crisis: 'Swiss Cheese' Schedules &amp; Pajama Time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DC2626"/>
                </a:solidFill>
                <a:latin typeface="Plus Jakarta Sans"/>
              </a:defRPr>
            </a:pPr>
            <a:r>
              <a:t>15% – 20%</a:t>
            </a:r>
          </a:p>
          <a:p>
            <a:pPr>
              <a:spcBef>
                <a:spcPts val="1200"/>
              </a:spcBef>
              <a:defRPr sz="1500" b="1">
                <a:solidFill>
                  <a:srgbClr val="354047"/>
                </a:solidFill>
                <a:latin typeface="Plus Jakarta Sans"/>
              </a:defRPr>
            </a:pPr>
            <a:r>
              <a:t>Capacity Lost to 'Swiss Cheese' Slots</a:t>
            </a:r>
          </a:p>
          <a:p>
            <a:pPr>
              <a:spcBef>
                <a:spcPts val="8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Orphaned 10–15 minute calendar gaps scattered across provider schedules cannot be booked or backfilled, destroying outpatient yield.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1645920"/>
            <a:ext cx="33832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D97706"/>
                </a:solidFill>
                <a:latin typeface="Plus Jakarta Sans"/>
              </a:defRPr>
            </a:pPr>
            <a:r>
              <a:t>49%</a:t>
            </a:r>
          </a:p>
          <a:p>
            <a:pPr>
              <a:spcBef>
                <a:spcPts val="1200"/>
              </a:spcBef>
              <a:defRPr sz="1500" b="1">
                <a:solidFill>
                  <a:srgbClr val="354047"/>
                </a:solidFill>
                <a:latin typeface="Plus Jakarta Sans"/>
              </a:defRPr>
            </a:pPr>
            <a:r>
              <a:t>Physician Burnout Rate</a:t>
            </a:r>
          </a:p>
          <a:p>
            <a:pPr>
              <a:spcBef>
                <a:spcPts val="8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Primary care clinicians spend 1.5 to 2.5 unbuffered hours every evening finishing documentation ('pajama time') — driving widespread clinical departures.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645920"/>
            <a:ext cx="338328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9244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C5240"/>
                </a:solidFill>
                <a:latin typeface="Plus Jakarta Sans"/>
              </a:defRPr>
            </a:pPr>
            <a:r>
              <a:t>$500k – $1M+</a:t>
            </a:r>
          </a:p>
          <a:p>
            <a:pPr>
              <a:spcBef>
                <a:spcPts val="1200"/>
              </a:spcBef>
              <a:defRPr sz="1500" b="1">
                <a:solidFill>
                  <a:srgbClr val="354047"/>
                </a:solidFill>
                <a:latin typeface="Plus Jakarta Sans"/>
              </a:defRPr>
            </a:pPr>
            <a:r>
              <a:t>Replacement Cost per MD</a:t>
            </a:r>
          </a:p>
          <a:p>
            <a:pPr>
              <a:spcBef>
                <a:spcPts val="8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When an overburdened physician resigns, clinics lose months of billings, patient continuity, and heavy recruitment expenditure.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C5240"/>
                </a:solidFill>
                <a:latin typeface="JetBrains Mono"/>
              </a:defRPr>
            </a:pPr>
            <a:r>
              <a:t>PRODUCT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354047"/>
                </a:solidFill>
                <a:latin typeface="Plus Jakarta Sans"/>
              </a:defRPr>
            </a:pPr>
            <a:r>
              <a:t>The Solution: Closed-Loop Ambulatory Operating System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586068"/>
                </a:solidFill>
                <a:latin typeface="JetBrains Mono"/>
              </a:defRPr>
            </a:pPr>
            <a:r>
              <a:t>PILLAR 1: ACCESS</a:t>
            </a:r>
          </a:p>
          <a:p>
            <a:pPr>
              <a:spcBef>
                <a:spcPts val="800"/>
              </a:spcBef>
              <a:defRPr sz="1600" b="1">
                <a:solidFill>
                  <a:srgbClr val="354047"/>
                </a:solidFill>
                <a:latin typeface="Plus Jakarta Sans"/>
              </a:defRPr>
            </a:pPr>
            <a:r>
              <a:t>Intelligent Patient Intake</a:t>
            </a:r>
          </a:p>
          <a:p>
            <a:pPr>
              <a:spcBef>
                <a:spcPts val="12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Conversational AI triage with deterministic clinical safety vetoes. Captures symptoms and extracts multimodal lab PDFs prior to encounters.</a:t>
            </a:r>
          </a:p>
          <a:p>
            <a:pPr>
              <a:spcBef>
                <a:spcPts val="2000"/>
              </a:spcBef>
              <a:defRPr sz="1300" b="1">
                <a:solidFill>
                  <a:srgbClr val="354047"/>
                </a:solidFill>
                <a:latin typeface="Plus Jakarta Sans"/>
              </a:defRPr>
            </a:pPr>
            <a:r>
              <a:t>+$100 / MD / mo (Upsell)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1645920"/>
            <a:ext cx="3383280" cy="4389120"/>
          </a:xfrm>
          <a:prstGeom prst="roundRect">
            <a:avLst/>
          </a:prstGeom>
          <a:solidFill>
            <a:srgbClr val="ECFDF5"/>
          </a:solidFill>
          <a:ln w="31750">
            <a:solidFill>
              <a:srgbClr val="1C5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C5240"/>
                </a:solidFill>
                <a:latin typeface="JetBrains Mono"/>
              </a:defRPr>
            </a:pPr>
            <a:r>
              <a:t>PILLAR 2: YIELD (CORE LEAD)</a:t>
            </a:r>
          </a:p>
          <a:p>
            <a:pPr>
              <a:spcBef>
                <a:spcPts val="800"/>
              </a:spcBef>
              <a:defRPr sz="1600" b="1">
                <a:solidFill>
                  <a:srgbClr val="354047"/>
                </a:solidFill>
                <a:latin typeface="Plus Jakarta Sans"/>
              </a:defRPr>
            </a:pPr>
            <a:r>
              <a:t>Kvann Flow Capacity Engine</a:t>
            </a:r>
          </a:p>
          <a:p>
            <a:pPr>
              <a:spcBef>
                <a:spcPts val="12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Proprietary Gravity Stacking algorithm packs slots into contiguous blocks. Clinician Lunch Firewall protects recovery time. 100% staff-facing.</a:t>
            </a:r>
          </a:p>
          <a:p>
            <a:pPr>
              <a:spcBef>
                <a:spcPts val="2000"/>
              </a:spcBef>
              <a:defRPr sz="1300" b="1">
                <a:solidFill>
                  <a:srgbClr val="1C5240"/>
                </a:solidFill>
                <a:latin typeface="Plus Jakarta Sans"/>
              </a:defRPr>
            </a:pPr>
            <a:r>
              <a:t>$149 / MD / mo (Entry Lead)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645920"/>
            <a:ext cx="33832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9244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586068"/>
                </a:solidFill>
                <a:latin typeface="JetBrains Mono"/>
              </a:defRPr>
            </a:pPr>
            <a:r>
              <a:t>PILLAR 3: AUDIT</a:t>
            </a:r>
          </a:p>
          <a:p>
            <a:pPr>
              <a:spcBef>
                <a:spcPts val="800"/>
              </a:spcBef>
              <a:defRPr sz="1600" b="1">
                <a:solidFill>
                  <a:srgbClr val="354047"/>
                </a:solidFill>
                <a:latin typeface="Plus Jakarta Sans"/>
              </a:defRPr>
            </a:pPr>
            <a:r>
              <a:t>Chart QA &amp; Revenue Guard</a:t>
            </a:r>
          </a:p>
          <a:p>
            <a:pPr>
              <a:spcBef>
                <a:spcPts val="12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Real-time E/M coding protection (99213 → 99214 capture), HCC risk adjustment, and payer denial interception powered by DAG verification.</a:t>
            </a:r>
          </a:p>
          <a:p>
            <a:pPr>
              <a:spcBef>
                <a:spcPts val="2000"/>
              </a:spcBef>
              <a:defRPr sz="1300" b="1">
                <a:solidFill>
                  <a:srgbClr val="354047"/>
                </a:solidFill>
                <a:latin typeface="Plus Jakarta Sans"/>
              </a:defRPr>
            </a:pPr>
            <a:r>
              <a:t>+$150 / MD / mo (Upsell)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C5240"/>
                </a:solidFill>
                <a:latin typeface="JetBrains Mono"/>
              </a:defRPr>
            </a:pPr>
            <a:r>
              <a:t>TECHNICAL MOAT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354047"/>
                </a:solidFill>
                <a:latin typeface="Plus Jakarta Sans"/>
              </a:defRPr>
            </a:pPr>
            <a:r>
              <a:t>Engine Physics: Gravity Stacking &amp; The Iron Rule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828800"/>
            <a:ext cx="46634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C5240"/>
                </a:solidFill>
                <a:latin typeface="JetBrains Mono"/>
              </a:defRPr>
            </a:pPr>
            <a:r>
              <a:t>GRAVITY STACKING &amp; LUNCH FIREWALL</a:t>
            </a:r>
          </a:p>
          <a:p>
            <a:pPr>
              <a:spcBef>
                <a:spcPts val="1000"/>
              </a:spcBef>
              <a:defRPr b="1" sz="1200">
                <a:solidFill>
                  <a:srgbClr val="354047"/>
                </a:solidFill>
                <a:latin typeface="Plus Jakarta Sans"/>
              </a:defRPr>
            </a:pPr>
            <a:r>
              <a:t>• Discrete 15-Minute Integer Grid: </a:t>
            </a:r>
          </a:p>
          <a:p>
            <a:pPr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Operates directly on standard ambulatory templates, treating appointments as contiguous block multiples.</a:t>
            </a:r>
          </a:p>
          <a:p>
            <a:pPr>
              <a:spcBef>
                <a:spcPts val="1000"/>
              </a:spcBef>
              <a:defRPr b="1" sz="1200">
                <a:solidFill>
                  <a:srgbClr val="354047"/>
                </a:solidFill>
                <a:latin typeface="Plus Jakarta Sans"/>
              </a:defRPr>
            </a:pPr>
            <a:r>
              <a:t>• Gravity Stacking Slot Packing: </a:t>
            </a:r>
          </a:p>
          <a:p>
            <a:pPr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Pulls appointments downward toward the start of sessions, eliminating fragmented gaps and freeing 60+ minute contiguous bookable blocks.</a:t>
            </a:r>
          </a:p>
          <a:p>
            <a:pPr>
              <a:spcBef>
                <a:spcPts val="1000"/>
              </a:spcBef>
              <a:defRPr b="1" sz="1200">
                <a:solidFill>
                  <a:srgbClr val="354047"/>
                </a:solidFill>
                <a:latin typeface="Plus Jakarta Sans"/>
              </a:defRPr>
            </a:pPr>
            <a:r>
              <a:t>• The Lunch Firewall: </a:t>
            </a:r>
          </a:p>
          <a:p>
            <a:pPr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Enforces hard-coded buffer boundaries around clinician administrative and rest time, eliminating mid-day overrun and evening pajama time.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46520" y="1828800"/>
            <a:ext cx="475488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0B981"/>
                </a:solidFill>
                <a:latin typeface="JetBrains Mono"/>
              </a:defRPr>
            </a:pPr>
            <a:r>
              <a:t>THE 'IRON RULE' TRUST ANCHOR</a:t>
            </a:r>
          </a:p>
          <a:p>
            <a:pPr>
              <a:spcBef>
                <a:spcPts val="1000"/>
              </a:spcBef>
              <a:defRPr b="1" sz="1200">
                <a:solidFill>
                  <a:srgbClr val="354047"/>
                </a:solidFill>
                <a:latin typeface="Plus Jakarta Sans"/>
              </a:defRPr>
            </a:pPr>
            <a:r>
              <a:t>• Write-Back Restricted to Appointments: </a:t>
            </a:r>
          </a:p>
          <a:p>
            <a:pPr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Automated EHR write-back is locked strictly to the FHIR Appointment resource. Demographic records and clinical charts remain 100% read-only.</a:t>
            </a:r>
          </a:p>
          <a:p>
            <a:pPr>
              <a:spcBef>
                <a:spcPts val="1000"/>
              </a:spcBef>
              <a:defRPr b="1" sz="1200">
                <a:solidFill>
                  <a:srgbClr val="354047"/>
                </a:solidFill>
                <a:latin typeface="Plus Jakarta Sans"/>
              </a:defRPr>
            </a:pPr>
            <a:r>
              <a:t>• Bypasses Hospital Security Resistance: </a:t>
            </a:r>
          </a:p>
          <a:p>
            <a:pPr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By never altering clinical medical notes, Kvann Flow eliminates 90% of hospital CISO and CMIO security clearance hurdles.</a:t>
            </a:r>
          </a:p>
          <a:p>
            <a:pPr>
              <a:spcBef>
                <a:spcPts val="1000"/>
              </a:spcBef>
              <a:defRPr b="1" sz="1200">
                <a:solidFill>
                  <a:srgbClr val="354047"/>
                </a:solidFill>
                <a:latin typeface="Plus Jakarta Sans"/>
              </a:defRPr>
            </a:pPr>
            <a:r>
              <a:t>• Dual Integration Operating Modes: </a:t>
            </a:r>
          </a:p>
          <a:p>
            <a:pPr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Direct Epic Cadence / Athena API integration, backed by a Read-Only CSV Recommendation Tier if EHR IT queues take &gt;6 weeks.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C5240"/>
                </a:solidFill>
                <a:latin typeface="JetBrains Mono"/>
              </a:defRPr>
            </a:pPr>
            <a:r>
              <a:t>FINANCIAL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354047"/>
                </a:solidFill>
                <a:latin typeface="Plus Jakarta Sans"/>
              </a:defRPr>
            </a:pPr>
            <a:r>
              <a:t>Practice-Level ROI: 42.5x Net Return on Software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645920"/>
          <a:ext cx="68580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2103120"/>
                <a:gridCol w="2194560"/>
              </a:tblGrid>
              <a:tr h="877824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Plus Jakarta Sans"/>
                        </a:defRPr>
                      </a:pPr>
                      <a:r>
                        <a:t>Operating Metric</a:t>
                      </a:r>
                    </a:p>
                  </a:txBody>
                  <a:tcPr>
                    <a:solidFill>
                      <a:srgbClr val="1C52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Plus Jakarta Sans"/>
                        </a:defRPr>
                      </a:pPr>
                      <a:r>
                        <a:t>Average 5-MD Clinic</a:t>
                      </a:r>
                    </a:p>
                  </a:txBody>
                  <a:tcPr>
                    <a:solidFill>
                      <a:srgbClr val="1C52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Plus Jakarta Sans"/>
                        </a:defRPr>
                      </a:pPr>
                      <a:r>
                        <a:t>Kvann Flow Impact</a:t>
                      </a:r>
                    </a:p>
                  </a:txBody>
                  <a:tcPr>
                    <a:solidFill>
                      <a:srgbClr val="1C5240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Schedule Density Gain</a:t>
                      </a:r>
                    </a:p>
                  </a:txBody>
                  <a:tcPr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Baseline: 75% - 82%</a:t>
                      </a:r>
                    </a:p>
                  </a:txBody>
                  <a:tcPr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+8% to +15% net density</a:t>
                      </a:r>
                    </a:p>
                  </a:txBody>
                  <a:tcPr>
                    <a:solidFill>
                      <a:srgbClr val="FAF8F3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Completed Visits Lift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20 visits / MD / day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+2.4 visits / MD / day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Annual Profit Lift</a:t>
                      </a:r>
                    </a:p>
                  </a:txBody>
                  <a:tcPr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$0 (Lost to gaps)</a:t>
                      </a:r>
                    </a:p>
                  </a:txBody>
                  <a:tcPr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$149,000 – $178,200 net/yr</a:t>
                      </a:r>
                    </a:p>
                  </a:txBody>
                  <a:tcPr>
                    <a:solidFill>
                      <a:srgbClr val="FAF8F3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Software Annual 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Ambient Scribes: $24k–$48k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354047"/>
                          </a:solidFill>
                          <a:latin typeface="Plus Jakarta Sans"/>
                        </a:defRPr>
                      </a:pPr>
                      <a:r>
                        <a:t>$3,576 / clinic / yr ($149/mo)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863840" y="1645920"/>
            <a:ext cx="356616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92440" y="1920240"/>
            <a:ext cx="31089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C5240"/>
                </a:solidFill>
                <a:latin typeface="JetBrains Mono"/>
              </a:defRPr>
            </a:pPr>
            <a:r>
              <a:t>FINOPS ASYMMETRY</a:t>
            </a:r>
          </a:p>
          <a:p>
            <a:pPr>
              <a:defRPr sz="3800" b="1">
                <a:solidFill>
                  <a:srgbClr val="10B981"/>
                </a:solidFill>
                <a:latin typeface="Plus Jakarta Sans"/>
              </a:defRPr>
            </a:pPr>
            <a:r>
              <a:t>≤ $0.01</a:t>
            </a:r>
          </a:p>
          <a:p>
            <a:pPr>
              <a:defRPr sz="1400" b="1">
                <a:solidFill>
                  <a:srgbClr val="354047"/>
                </a:solidFill>
                <a:latin typeface="Plus Jakarta Sans"/>
              </a:defRPr>
            </a:pPr>
            <a:r>
              <a:t>Cost per Encounter</a:t>
            </a:r>
          </a:p>
          <a:p>
            <a:pPr>
              <a:spcBef>
                <a:spcPts val="1200"/>
              </a:spcBef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Our multi-agent DAG architecture operates at less than one penny per encounter—compared to $0.05 to $0.10+ for legacy healthcare software.</a:t>
            </a:r>
            <a:br/>
            <a:br/>
            <a:r>
              <a:t>This FinOps asymmetry protects &gt;85% gross margin at a price point that undercuts incumbents by 70%.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C5240"/>
                </a:solidFill>
                <a:latin typeface="JetBrains Mono"/>
              </a:defRPr>
            </a:pPr>
            <a:r>
              <a:t>EHR INTEGRATION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354047"/>
                </a:solidFill>
                <a:latin typeface="Plus Jakarta Sans"/>
              </a:defRPr>
            </a:pPr>
            <a:r>
              <a:t>Enterprise Interoperability &amp; Compliance Architecture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C5240"/>
                </a:solidFill>
                <a:latin typeface="JetBrains Mono"/>
              </a:defRPr>
            </a:pPr>
            <a:r>
              <a:t>FHIR R4 STANDARD</a:t>
            </a:r>
          </a:p>
          <a:p>
            <a:pPr>
              <a:spcBef>
                <a:spcPts val="800"/>
              </a:spcBef>
              <a:defRPr sz="1600" b="1">
                <a:solidFill>
                  <a:srgbClr val="354047"/>
                </a:solidFill>
                <a:latin typeface="Plus Jakarta Sans"/>
              </a:defRPr>
            </a:pPr>
            <a:r>
              <a:t>Native ONC Compliance</a:t>
            </a:r>
          </a:p>
          <a:p>
            <a:pPr>
              <a:spcBef>
                <a:spcPts val="12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Architected on FHIR R4 resources: Appointment, Schedule, and Slot. Full alignment with USCDI v4 interoperability standards.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1645920"/>
            <a:ext cx="3383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C5240"/>
                </a:solidFill>
                <a:latin typeface="JetBrains Mono"/>
              </a:defRPr>
            </a:pPr>
            <a:r>
              <a:t>DUAL OPERATING MODES</a:t>
            </a:r>
          </a:p>
          <a:p>
            <a:pPr>
              <a:spcBef>
                <a:spcPts val="800"/>
              </a:spcBef>
              <a:defRPr sz="1600" b="1">
                <a:solidFill>
                  <a:srgbClr val="354047"/>
                </a:solidFill>
                <a:latin typeface="Plus Jakarta Sans"/>
              </a:defRPr>
            </a:pPr>
            <a:r>
              <a:t>Guaranteed Day-1 Value</a:t>
            </a:r>
          </a:p>
          <a:p>
            <a:pPr>
              <a:spcBef>
                <a:spcPts val="12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Mode A: Direct Epic Cadence API integration.</a:t>
            </a:r>
            <a:br/>
            <a:r>
              <a:t>Mode B: Read-Only CSV Recommendation Tier if enterprise change-control queues take &gt;6 weeks.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645920"/>
            <a:ext cx="3383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9244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C5240"/>
                </a:solidFill>
                <a:latin typeface="JetBrains Mono"/>
              </a:defRPr>
            </a:pPr>
            <a:r>
              <a:t>HIPAA &amp; BAA SPINE</a:t>
            </a:r>
          </a:p>
          <a:p>
            <a:pPr>
              <a:spcBef>
                <a:spcPts val="800"/>
              </a:spcBef>
              <a:defRPr sz="1600" b="1">
                <a:solidFill>
                  <a:srgbClr val="354047"/>
                </a:solidFill>
                <a:latin typeface="Plus Jakarta Sans"/>
              </a:defRPr>
            </a:pPr>
            <a:r>
              <a:t>Zero PHI Write-Back</a:t>
            </a:r>
          </a:p>
          <a:p>
            <a:pPr>
              <a:spcBef>
                <a:spcPts val="12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Pre-Day-0 synthetic calibration on de-identified clinical fixtures. Mutual BAA executed prior to live feeds. SOC 2 Type II roadmap.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C5240"/>
                </a:solidFill>
                <a:latin typeface="JetBrains Mono"/>
              </a:defRPr>
            </a:pPr>
            <a:r>
              <a:t>TRACTION &amp; PIPELINE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354047"/>
                </a:solidFill>
                <a:latin typeface="Plus Jakarta Sans"/>
              </a:defRPr>
            </a:pPr>
            <a:r>
              <a:t>Commercial Pipeline: Active Health System Pilots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B981"/>
                </a:solidFill>
                <a:latin typeface="JetBrains Mono"/>
              </a:defRPr>
            </a:pPr>
            <a:r>
              <a:t>PILOT PROPOSAL: ACTIVE</a:t>
            </a:r>
          </a:p>
          <a:p>
            <a:pPr>
              <a:spcBef>
                <a:spcPts val="800"/>
              </a:spcBef>
              <a:defRPr sz="1600" b="1">
                <a:solidFill>
                  <a:srgbClr val="354047"/>
                </a:solidFill>
                <a:latin typeface="Plus Jakarta Sans"/>
              </a:defRPr>
            </a:pPr>
            <a:r>
              <a:t>Central City Concern (Portland, OR)</a:t>
            </a:r>
          </a:p>
          <a:p>
            <a:pPr>
              <a:spcBef>
                <a:spcPts val="12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Paid 90-day assisted pilot proposal in active partner review (September 2026 issuance for Old Town Clinic).</a:t>
            </a:r>
            <a:br/>
            <a:r>
              <a:t>• Scope: 2–3 volunteer primary care providers</a:t>
            </a:r>
            <a:br/>
            <a:r>
              <a:t>• Terms: $3,500 – $5,000 flat, 100% credited against Year 1, 30-day performance refund.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1645920"/>
            <a:ext cx="3383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C5240"/>
                </a:solidFill>
                <a:latin typeface="JetBrains Mono"/>
              </a:defRPr>
            </a:pPr>
            <a:r>
              <a:t>IN-PERSON PRESENTATION</a:t>
            </a:r>
          </a:p>
          <a:p>
            <a:pPr>
              <a:spcBef>
                <a:spcPts val="800"/>
              </a:spcBef>
              <a:defRPr sz="1600" b="1">
                <a:solidFill>
                  <a:srgbClr val="354047"/>
                </a:solidFill>
                <a:latin typeface="Plus Jakarta Sans"/>
              </a:defRPr>
            </a:pPr>
            <a:r>
              <a:t>Second Regional Provider Org</a:t>
            </a:r>
          </a:p>
          <a:p>
            <a:pPr>
              <a:spcBef>
                <a:spcPts val="12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Executive proposal and live platform walkthrough scheduled for October 20, 2026.</a:t>
            </a:r>
            <a:br/>
            <a:r>
              <a:t>• Audience: CMO, COO, and Clinical Operations</a:t>
            </a:r>
            <a:br/>
            <a:r>
              <a:t>• Deliverable: 90-day assisted pilot SOW with offline interactive demo.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645920"/>
            <a:ext cx="3383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9244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C5240"/>
                </a:solidFill>
                <a:latin typeface="JetBrains Mono"/>
              </a:defRPr>
            </a:pPr>
            <a:r>
              <a:t>DISTRIBUTION ECOSYSTEMS</a:t>
            </a:r>
          </a:p>
          <a:p>
            <a:pPr>
              <a:spcBef>
                <a:spcPts val="800"/>
              </a:spcBef>
              <a:defRPr sz="1600" b="1">
                <a:solidFill>
                  <a:srgbClr val="354047"/>
                </a:solidFill>
                <a:latin typeface="Plus Jakarta Sans"/>
              </a:defRPr>
            </a:pPr>
            <a:r>
              <a:t>Athena &amp; Epic Marketplaces</a:t>
            </a:r>
          </a:p>
          <a:p>
            <a:pPr>
              <a:spcBef>
                <a:spcPts val="1200"/>
              </a:spcBef>
              <a:defRPr sz="1200">
                <a:solidFill>
                  <a:srgbClr val="586068"/>
                </a:solidFill>
                <a:latin typeface="Plus Jakarta Sans"/>
              </a:defRPr>
            </a:pPr>
            <a:r>
              <a:t>Registration and onboarding in active progress for:</a:t>
            </a:r>
            <a:br/>
            <a:r>
              <a:t>• Athenahealth Marketplace (More Disruption Please)</a:t>
            </a:r>
            <a:br/>
            <a:r>
              <a:t>• Epic Connection Hub</a:t>
            </a:r>
            <a:br/>
            <a:r>
              <a:t>Unlocks distribution across 18,000+ ambulatory practices.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C5240"/>
                </a:solidFill>
                <a:latin typeface="JetBrains Mono"/>
              </a:defRPr>
            </a:pPr>
            <a:r>
              <a:t>SCALE &amp; ARR HORIZONS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354047"/>
                </a:solidFill>
                <a:latin typeface="Plus Jakarta Sans"/>
              </a:defRPr>
            </a:pPr>
            <a:r>
              <a:t>Business Model &amp; 36-Month Growth Staircase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C5240"/>
                </a:solidFill>
                <a:latin typeface="JetBrains Mono"/>
              </a:defRPr>
            </a:pPr>
            <a:r>
              <a:t>HORIZON 1 (M 1–12)</a:t>
            </a:r>
          </a:p>
          <a:p>
            <a:pPr>
              <a:spcBef>
                <a:spcPts val="800"/>
              </a:spcBef>
              <a:defRPr sz="1500" b="1">
                <a:solidFill>
                  <a:srgbClr val="354047"/>
                </a:solidFill>
                <a:latin typeface="Plus Jakarta Sans"/>
              </a:defRPr>
            </a:pPr>
            <a:r>
              <a:t>Land: Trojan Horse Scheduler</a:t>
            </a:r>
          </a:p>
          <a:p>
            <a:pPr>
              <a:spcBef>
                <a:spcPts val="1000"/>
              </a:spcBef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Lead with Pillar 2 (Kvann Flow) at $149/MD/mo.</a:t>
            </a:r>
            <a:br/>
            <a:r>
              <a:t>• Target: 250 Practices</a:t>
            </a:r>
            <a:br/>
            <a:r>
              <a:t>• ARR Target: $2.2M Run-Rate</a:t>
            </a:r>
            <a:br/>
            <a:r>
              <a:t>• Focus: CCC Pilot + Athena Marketplace</a:t>
            </a:r>
          </a:p>
          <a:p>
            <a:pPr>
              <a:spcBef>
                <a:spcPts val="1600"/>
              </a:spcBef>
              <a:defRPr sz="2200" b="1">
                <a:solidFill>
                  <a:srgbClr val="1C5240"/>
                </a:solidFill>
                <a:latin typeface="Plus Jakarta Sans"/>
              </a:defRPr>
            </a:pPr>
            <a:r>
              <a:t>$2.2M ARR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1645920"/>
            <a:ext cx="33832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C5240"/>
                </a:solidFill>
                <a:latin typeface="JetBrains Mono"/>
              </a:defRPr>
            </a:pPr>
            <a:r>
              <a:t>HORIZON 2 (M 13–24)</a:t>
            </a:r>
          </a:p>
          <a:p>
            <a:pPr>
              <a:spcBef>
                <a:spcPts val="800"/>
              </a:spcBef>
              <a:defRPr sz="1500" b="1">
                <a:solidFill>
                  <a:srgbClr val="354047"/>
                </a:solidFill>
                <a:latin typeface="Plus Jakarta Sans"/>
              </a:defRPr>
            </a:pPr>
            <a:r>
              <a:t>Expand: Patient Intake Gateway</a:t>
            </a:r>
          </a:p>
          <a:p>
            <a:pPr>
              <a:spcBef>
                <a:spcPts val="1000"/>
              </a:spcBef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Upsell Pillar 1 at +$100/MD/mo ($249/mo total).</a:t>
            </a:r>
            <a:br/>
            <a:r>
              <a:t>• Target: 1,000 Practices</a:t>
            </a:r>
            <a:br/>
            <a:r>
              <a:t>• ARR Target: $15.0M ARR</a:t>
            </a:r>
            <a:br/>
            <a:r>
              <a:t>• Data: Mayo Platform AI Urgency engine</a:t>
            </a:r>
          </a:p>
          <a:p>
            <a:pPr>
              <a:spcBef>
                <a:spcPts val="1600"/>
              </a:spcBef>
              <a:defRPr sz="2200" b="1">
                <a:solidFill>
                  <a:srgbClr val="1C5240"/>
                </a:solidFill>
                <a:latin typeface="Plus Jakarta Sans"/>
              </a:defRPr>
            </a:pPr>
            <a:r>
              <a:t>$15.0M ARR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645920"/>
            <a:ext cx="3383280" cy="4389120"/>
          </a:xfrm>
          <a:prstGeom prst="roundRect">
            <a:avLst/>
          </a:prstGeom>
          <a:solidFill>
            <a:srgbClr val="ECFDF5"/>
          </a:solidFill>
          <a:ln w="25400">
            <a:solidFill>
              <a:srgbClr val="1C5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92440" y="192024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C5240"/>
                </a:solidFill>
                <a:latin typeface="JetBrains Mono"/>
              </a:defRPr>
            </a:pPr>
            <a:r>
              <a:t>HORIZON 3 (M 25–36)</a:t>
            </a:r>
          </a:p>
          <a:p>
            <a:pPr>
              <a:spcBef>
                <a:spcPts val="800"/>
              </a:spcBef>
              <a:defRPr sz="1500" b="1">
                <a:solidFill>
                  <a:srgbClr val="354047"/>
                </a:solidFill>
                <a:latin typeface="Plus Jakarta Sans"/>
              </a:defRPr>
            </a:pPr>
            <a:r>
              <a:t>Lock-In: Chart QA &amp; RCM Guard</a:t>
            </a:r>
          </a:p>
          <a:p>
            <a:pPr>
              <a:spcBef>
                <a:spcPts val="1000"/>
              </a:spcBef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Upsell Pillar 3 at +$150/MD/mo ($499/mo full suite).</a:t>
            </a:r>
            <a:br/>
            <a:r>
              <a:t>• Target: 3,000 Practices</a:t>
            </a:r>
            <a:br/>
            <a:r>
              <a:t>• ARR Target: $54.0M ARR</a:t>
            </a:r>
            <a:br/>
            <a:r>
              <a:t>• Value-Based Care analytics for ACOs</a:t>
            </a:r>
          </a:p>
          <a:p>
            <a:pPr>
              <a:spcBef>
                <a:spcPts val="1600"/>
              </a:spcBef>
              <a:defRPr sz="2200" b="1">
                <a:solidFill>
                  <a:srgbClr val="10B981"/>
                </a:solidFill>
                <a:latin typeface="Plus Jakarta Sans"/>
              </a:defRPr>
            </a:pPr>
            <a:r>
              <a:t>$54.0M ARR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C5240"/>
                </a:solidFill>
                <a:latin typeface="JetBrains Mono"/>
              </a:defRPr>
            </a:pPr>
            <a:r>
              <a:t>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354047"/>
                </a:solidFill>
                <a:latin typeface="Plus Jakarta Sans"/>
              </a:defRPr>
            </a:pPr>
            <a:r>
              <a:t>Leadership Team: Clinical Authority Meets AI Engineering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011680"/>
            <a:ext cx="29260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354047"/>
                </a:solidFill>
                <a:latin typeface="Plus Jakarta Sans"/>
              </a:defRPr>
            </a:pPr>
            <a:r>
              <a:t>Dr. Joseph Siemienczuk, MD</a:t>
            </a:r>
          </a:p>
          <a:p>
            <a:pPr>
              <a:spcBef>
                <a:spcPts val="400"/>
              </a:spcBef>
              <a:defRPr sz="1200" b="1">
                <a:solidFill>
                  <a:srgbClr val="1C5240"/>
                </a:solidFill>
                <a:latin typeface="Plus Jakarta Sans"/>
              </a:defRPr>
            </a:pPr>
            <a:r>
              <a:t>Chief Executive Officer &amp; Chief Medical Officer</a:t>
            </a:r>
          </a:p>
          <a:p>
            <a:pPr>
              <a:spcBef>
                <a:spcPts val="1400"/>
              </a:spcBef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Former CEO of Providence Medical Group in Oregon (led clinical operations for 700+ physicians; trained at Cedars-Sinai; former CMO at Enli Health Intelligence). 30+ years leading health system clinical operations and medical staff governance.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1645920"/>
            <a:ext cx="3383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2011680"/>
            <a:ext cx="29260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354047"/>
                </a:solidFill>
                <a:latin typeface="Plus Jakarta Sans"/>
              </a:defRPr>
            </a:pPr>
            <a:r>
              <a:t>Jaime J. Saavedra</a:t>
            </a:r>
          </a:p>
          <a:p>
            <a:pPr>
              <a:spcBef>
                <a:spcPts val="400"/>
              </a:spcBef>
              <a:defRPr sz="1200" b="1">
                <a:solidFill>
                  <a:srgbClr val="1C5240"/>
                </a:solidFill>
                <a:latin typeface="Plus Jakarta Sans"/>
              </a:defRPr>
            </a:pPr>
            <a:r>
              <a:t>VP Commercial Partnerships &amp; Growth</a:t>
            </a:r>
          </a:p>
          <a:p>
            <a:pPr>
              <a:spcBef>
                <a:spcPts val="1400"/>
              </a:spcBef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Principal of CrossSphere Consulting. 35+ years global Health IT sales leadership (Intel, IBM, early executive at Kryptiq and Enli Health Intelligence). Scaled healthcare commercial partnerships nationwide.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645920"/>
            <a:ext cx="33832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92440" y="2011680"/>
            <a:ext cx="29260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354047"/>
                </a:solidFill>
                <a:latin typeface="Plus Jakarta Sans"/>
              </a:defRPr>
            </a:pPr>
            <a:r>
              <a:t>Alexey Soshnin</a:t>
            </a:r>
          </a:p>
          <a:p>
            <a:pPr>
              <a:spcBef>
                <a:spcPts val="400"/>
              </a:spcBef>
              <a:defRPr sz="1200" b="1">
                <a:solidFill>
                  <a:srgbClr val="1C5240"/>
                </a:solidFill>
                <a:latin typeface="Plus Jakarta Sans"/>
              </a:defRPr>
            </a:pPr>
            <a:r>
              <a:t>Chief Technology Officer &amp; Co-Founder</a:t>
            </a:r>
          </a:p>
          <a:p>
            <a:pPr>
              <a:spcBef>
                <a:spcPts val="1400"/>
              </a:spcBef>
              <a:defRPr sz="1100">
                <a:solidFill>
                  <a:srgbClr val="586068"/>
                </a:solidFill>
                <a:latin typeface="Plus Jakarta Sans"/>
              </a:defRPr>
            </a:pPr>
            <a:r>
              <a:t>Enterprise AI Architect &amp; Full-Stack Systems Engineer. Head of Medixspace B.V., 20+ years building mission-critical clinical evaluation engines, discrete simulation platforms, and agentic workflows.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52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698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0B981"/>
                </a:solidFill>
                <a:latin typeface="JetBrains Mono"/>
              </a:defRPr>
            </a:pPr>
            <a:r>
              <a:t>THE INVESTMENT &amp; ACCELERATOR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AF8F3"/>
                </a:solidFill>
                <a:latin typeface="Plus Jakarta Sans"/>
              </a:defRPr>
            </a:pPr>
            <a:r>
              <a:t>Accelerating the Future of Ambulatory Care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120640" cy="4389120"/>
          </a:xfrm>
          <a:prstGeom prst="roundRect">
            <a:avLst/>
          </a:prstGeom>
          <a:solidFill>
            <a:srgbClr val="153E30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103120"/>
            <a:ext cx="45720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0B981"/>
                </a:solidFill>
                <a:latin typeface="JetBrains Mono"/>
              </a:defRPr>
            </a:pPr>
            <a:r>
              <a:t>THE PRE-SEED ASK</a:t>
            </a:r>
          </a:p>
          <a:p>
            <a:pPr>
              <a:defRPr sz="3600" b="1">
                <a:solidFill>
                  <a:srgbClr val="FAF8F3"/>
                </a:solidFill>
                <a:latin typeface="Plus Jakarta Sans"/>
              </a:defRPr>
            </a:pPr>
            <a:r>
              <a:t>$100,000 – $250,000</a:t>
            </a:r>
          </a:p>
          <a:p>
            <a:pPr>
              <a:spcBef>
                <a:spcPts val="1000"/>
              </a:spcBef>
              <a:defRPr sz="1300">
                <a:solidFill>
                  <a:srgbClr val="ECFDF5"/>
                </a:solidFill>
                <a:latin typeface="Plus Jakarta Sans"/>
              </a:defRPr>
            </a:pPr>
            <a:r>
              <a:t>Accelerator SAFE / Pre-Seed Regional Syndicate</a:t>
            </a:r>
            <a:br/>
            <a:r>
              <a:t>Target Cohorts: Cedars-Sinai Accelerator+, Mayo Clinic Platform, Oregon Venture Fund.</a:t>
            </a:r>
          </a:p>
          <a:p>
            <a:pPr>
              <a:spcBef>
                <a:spcPts val="2400"/>
              </a:spcBef>
              <a:defRPr sz="1200" b="1">
                <a:solidFill>
                  <a:srgbClr val="10B981"/>
                </a:solidFill>
                <a:latin typeface="JetBrains Mono"/>
              </a:defRPr>
            </a:pPr>
            <a:r>
              <a:t>Contact: joe@kvanhealth.com  •  jaime@kvanhealth.com  •  alexey@kvanhealth.com</a:t>
            </a:r>
            <a:br/>
            <a:r>
              <a:t>kvanhealth.com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212080" cy="4389120"/>
          </a:xfrm>
          <a:prstGeom prst="roundRect">
            <a:avLst/>
          </a:prstGeom>
          <a:solidFill>
            <a:srgbClr val="153E30"/>
          </a:solidFill>
          <a:ln w="12700">
            <a:solidFill>
              <a:srgbClr val="E5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0" y="2103120"/>
            <a:ext cx="46634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FAF8F3"/>
                </a:solidFill>
                <a:latin typeface="JetBrains Mono"/>
              </a:defRPr>
            </a:pPr>
            <a:r>
              <a:t>USE OF CAPITAL &amp; 12-MONTH MILESTONES</a:t>
            </a:r>
          </a:p>
          <a:p>
            <a:pPr>
              <a:spcBef>
                <a:spcPts val="800"/>
              </a:spcBef>
              <a:defRPr b="1" sz="1100">
                <a:solidFill>
                  <a:srgbClr val="10B981"/>
                </a:solidFill>
                <a:latin typeface="Plus Jakarta Sans"/>
              </a:defRPr>
            </a:pPr>
            <a:r>
              <a:t>• Engineering &amp; QA Hires: </a:t>
            </a:r>
          </a:p>
          <a:p>
            <a:pPr>
              <a:defRPr sz="1000">
                <a:solidFill>
                  <a:srgbClr val="ECFDF5"/>
                </a:solidFill>
                <a:latin typeface="Plus Jakarta Sans"/>
              </a:defRPr>
            </a:pPr>
            <a:r>
              <a:t>Fund dedicated healthcare QA and full-stack interface engineers for open.epic and Athena marketplace certifications.</a:t>
            </a:r>
          </a:p>
          <a:p>
            <a:pPr>
              <a:spcBef>
                <a:spcPts val="800"/>
              </a:spcBef>
              <a:defRPr b="1" sz="1100">
                <a:solidFill>
                  <a:srgbClr val="10B981"/>
                </a:solidFill>
                <a:latin typeface="Plus Jakarta Sans"/>
              </a:defRPr>
            </a:pPr>
            <a:r>
              <a:t>• Clinical Pilot Delivery: </a:t>
            </a:r>
          </a:p>
          <a:p>
            <a:pPr>
              <a:defRPr sz="1000">
                <a:solidFill>
                  <a:srgbClr val="ECFDF5"/>
                </a:solidFill>
                <a:latin typeface="Plus Jakarta Sans"/>
              </a:defRPr>
            </a:pPr>
            <a:r>
              <a:t>Deliver onboarding, calibration, and published reference case studies across CCC and initial 3 pilot clinics.</a:t>
            </a:r>
          </a:p>
          <a:p>
            <a:pPr>
              <a:spcBef>
                <a:spcPts val="800"/>
              </a:spcBef>
              <a:defRPr b="1" sz="1100">
                <a:solidFill>
                  <a:srgbClr val="10B981"/>
                </a:solidFill>
                <a:latin typeface="Plus Jakarta Sans"/>
              </a:defRPr>
            </a:pPr>
            <a:r>
              <a:t>• AI Triage Data Lake: </a:t>
            </a:r>
          </a:p>
          <a:p>
            <a:pPr>
              <a:defRPr sz="1000">
                <a:solidFill>
                  <a:srgbClr val="ECFDF5"/>
                </a:solidFill>
                <a:latin typeface="Plus Jakarta Sans"/>
              </a:defRPr>
            </a:pPr>
            <a:r>
              <a:t>Train and benchmark AI Urgency Engine against longitudinal clinical datasets (Mayo Clinic Platform data lake).</a:t>
            </a:r>
          </a:p>
          <a:p>
            <a:pPr>
              <a:spcBef>
                <a:spcPts val="800"/>
              </a:spcBef>
              <a:defRPr b="1" sz="1100">
                <a:solidFill>
                  <a:srgbClr val="10B981"/>
                </a:solidFill>
                <a:latin typeface="Plus Jakarta Sans"/>
              </a:defRPr>
            </a:pPr>
            <a:r>
              <a:t>• 12-Month Run-Rate Target: </a:t>
            </a:r>
          </a:p>
          <a:p>
            <a:pPr>
              <a:defRPr sz="1000">
                <a:solidFill>
                  <a:srgbClr val="ECFDF5"/>
                </a:solidFill>
                <a:latin typeface="Plus Jakarta Sans"/>
              </a:defRPr>
            </a:pPr>
            <a:r>
              <a:t>Reach $2.2M ARR across 250 contracted ambulatory practices.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